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268" r:id="rId9"/>
    <p:sldId id="264" r:id="rId10"/>
    <p:sldId id="269" r:id="rId11"/>
    <p:sldId id="265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E5E5E"/>
    <a:srgbClr val="717171"/>
    <a:srgbClr val="505250"/>
    <a:srgbClr val="53595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4A49-88BA-47A5-AC1A-762AC6832AF9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76F8-FC28-4E24-9D2D-75CD173B231D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09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76F8-FC28-4E24-9D2D-75CD173B231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02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76F8-FC28-4E24-9D2D-75CD173B231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02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76F8-FC28-4E24-9D2D-75CD173B231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02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76F8-FC28-4E24-9D2D-75CD173B231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40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65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7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99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5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7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59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6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00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5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0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88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1099-3D39-462F-9486-7E6EDDD1F831}" type="datetimeFigureOut">
              <a:rPr lang="it-IT" smtClean="0"/>
              <a:pPr/>
              <a:t>20-11-2011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5AEDF-A287-457F-B8A3-25AB435CF88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4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eciliapolidoridesign-lezioni.blogspot.com/p/pagina-4.html" TargetMode="External"/><Relationship Id="rId3" Type="http://schemas.openxmlformats.org/officeDocument/2006/relationships/hyperlink" Target="http://danieleruggeridesignallievo.blogspot.com/search?updated-max=2011-04-16T02:08:00-07:00&amp;max-results=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Georgia" pitchFamily="18" charset="0"/>
              </a:rPr>
              <a:t>Il Rettangolo Aureo</a:t>
            </a:r>
            <a:endParaRPr lang="it-IT" dirty="0">
              <a:latin typeface="Georgi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it-IT" dirty="0" smtClean="0">
                <a:latin typeface="Georgia" pitchFamily="18" charset="0"/>
              </a:rPr>
              <a:t>Fonti: </a:t>
            </a:r>
          </a:p>
          <a:p>
            <a:pPr algn="l"/>
            <a:r>
              <a:rPr lang="it-IT" sz="1400" b="1" dirty="0" smtClean="0">
                <a:effectLst/>
                <a:latin typeface="Georgia"/>
              </a:rPr>
              <a:t>sezione aurea, frattali e Munari</a:t>
            </a:r>
            <a:r>
              <a:rPr lang="it-IT" sz="1400" dirty="0" smtClean="0">
                <a:effectLst/>
                <a:latin typeface="Georgia"/>
              </a:rPr>
              <a:t>: </a:t>
            </a:r>
            <a:r>
              <a:rPr lang="it-IT" sz="1400" dirty="0" smtClean="0">
                <a:effectLst/>
                <a:latin typeface="Georgia"/>
                <a:hlinkClick r:id="rId2"/>
              </a:rPr>
              <a:t>CECILIA POLIDORI DESIGN Lezioni: PAGINA 4</a:t>
            </a:r>
            <a:r>
              <a:rPr lang="it-IT" sz="1400" dirty="0" smtClean="0">
                <a:effectLst/>
                <a:latin typeface="Georgia"/>
              </a:rPr>
              <a:t>.</a:t>
            </a:r>
          </a:p>
          <a:p>
            <a:pPr algn="l"/>
            <a:endParaRPr lang="it-IT" sz="1400" dirty="0">
              <a:effectLst/>
              <a:latin typeface="Georgia" pitchFamily="18" charset="0"/>
              <a:hlinkClick r:id="rId3"/>
            </a:endParaRPr>
          </a:p>
          <a:p>
            <a:pPr algn="l"/>
            <a:r>
              <a:rPr lang="it-IT" sz="1400" dirty="0" smtClean="0">
                <a:effectLst/>
                <a:latin typeface="Georgia"/>
                <a:hlinkClick r:id="rId3"/>
              </a:rPr>
              <a:t>DANIELE RUGGERI </a:t>
            </a:r>
            <a:r>
              <a:rPr lang="it-IT" sz="1400" dirty="0" err="1" smtClean="0">
                <a:effectLst/>
                <a:latin typeface="Georgia"/>
                <a:hlinkClick r:id="rId3"/>
              </a:rPr>
              <a:t>designallievo</a:t>
            </a:r>
            <a:r>
              <a:rPr lang="it-IT" sz="1400" dirty="0" smtClean="0">
                <a:effectLst/>
                <a:latin typeface="Georgia"/>
                <a:hlinkClick r:id="rId3"/>
              </a:rPr>
              <a:t> del corso B - Prof. CECILIA POLIDORI - A.A. 2010/11</a:t>
            </a:r>
            <a:endParaRPr lang="it-IT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2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799" r="8699" b="8760"/>
          <a:stretch/>
        </p:blipFill>
        <p:spPr bwMode="auto">
          <a:xfrm>
            <a:off x="0" y="2832"/>
            <a:ext cx="9681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2" y="1271336"/>
            <a:ext cx="3600401" cy="43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260648"/>
            <a:ext cx="8712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Bruno Munari:</a:t>
            </a:r>
            <a:r>
              <a:rPr lang="it-IT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 Visualizzazione  Strutture  Armoniche  in un’Opera d’Arte</a:t>
            </a:r>
            <a:endParaRPr lang="it-IT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rapezio 4"/>
          <p:cNvSpPr/>
          <p:nvPr/>
        </p:nvSpPr>
        <p:spPr>
          <a:xfrm rot="5400000">
            <a:off x="-720589" y="2168860"/>
            <a:ext cx="4320479" cy="1656184"/>
          </a:xfrm>
          <a:prstGeom prst="trapezoid">
            <a:avLst/>
          </a:prstGeom>
          <a:solidFill>
            <a:srgbClr val="50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346030" y="2530224"/>
            <a:ext cx="874042" cy="3096344"/>
          </a:xfrm>
          <a:prstGeom prst="rect">
            <a:avLst/>
          </a:pr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501008"/>
            <a:ext cx="3675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710" y="3356992"/>
            <a:ext cx="50161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7"/>
            <a:ext cx="1231577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015" y="952562"/>
            <a:ext cx="3934029" cy="57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179512" y="6312631"/>
            <a:ext cx="90730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«non è  il Soggetto che  fa l’Opera  d’Arte, ma  il modo col quale  questo viene  trattato»</a:t>
            </a:r>
            <a:endParaRPr lang="it-IT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1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Frattali:</a:t>
            </a:r>
            <a:r>
              <a:rPr lang="it-IT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 Esempi in Natura</a:t>
            </a:r>
            <a:endParaRPr lang="it-IT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7030" y="4405423"/>
            <a:ext cx="201622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i="1" dirty="0" smtClean="0">
                <a:solidFill>
                  <a:schemeClr val="bg1"/>
                </a:solidFill>
                <a:effectLst/>
                <a:latin typeface="Georgia"/>
                <a:ea typeface="Calibri"/>
                <a:cs typeface="Times New Roman"/>
              </a:rPr>
              <a:t>La </a:t>
            </a:r>
            <a:r>
              <a:rPr lang="it-IT" i="1" u="sng" dirty="0" smtClean="0">
                <a:solidFill>
                  <a:schemeClr val="bg1"/>
                </a:solidFill>
                <a:effectLst/>
                <a:latin typeface="Georgia"/>
                <a:ea typeface="Calibri"/>
                <a:cs typeface="Times New Roman"/>
              </a:rPr>
              <a:t>Conchiglia del Nautilus</a:t>
            </a:r>
            <a:r>
              <a:rPr lang="it-IT" i="1" dirty="0" smtClean="0">
                <a:solidFill>
                  <a:schemeClr val="bg1"/>
                </a:solidFill>
                <a:effectLst/>
                <a:latin typeface="Georgia"/>
                <a:ea typeface="Calibri"/>
                <a:cs typeface="Times New Roman"/>
              </a:rPr>
              <a:t>, una costruzione geometrica perfetta ottenut</a:t>
            </a:r>
            <a:r>
              <a:rPr lang="it-IT" i="1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a da una Spirale Aurea.</a:t>
            </a:r>
            <a:endParaRPr lang="it-IT" b="1" i="1" u="sng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8712"/>
            <a:ext cx="1800200" cy="234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6802"/>
            <a:ext cx="288031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789033" y="2457946"/>
            <a:ext cx="311410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i="1" u="sng" dirty="0" smtClean="0">
                <a:solidFill>
                  <a:schemeClr val="bg1"/>
                </a:solidFill>
                <a:effectLst/>
                <a:latin typeface="Georgia"/>
                <a:ea typeface="Calibri"/>
                <a:cs typeface="Times New Roman"/>
              </a:rPr>
              <a:t>Astrophitum</a:t>
            </a:r>
            <a:r>
              <a:rPr lang="it-IT" i="1" u="sng" dirty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it-IT" i="1" u="sng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Myriostgma</a:t>
            </a:r>
            <a:r>
              <a:rPr lang="it-IT" i="1" dirty="0" smtClean="0">
                <a:solidFill>
                  <a:schemeClr val="bg1"/>
                </a:solidFill>
                <a:latin typeface="Georgia"/>
                <a:ea typeface="Calibri"/>
                <a:cs typeface="Times New Roman"/>
              </a:rPr>
              <a:t>, esempio di Pianta Grassa con costruzione geometrica perfetta.</a:t>
            </a:r>
            <a:endParaRPr lang="it-IT" b="1" i="1" u="sng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1092"/>
            <a:ext cx="2149929" cy="19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131" y="2710213"/>
            <a:ext cx="2857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457" y="1397212"/>
            <a:ext cx="2857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131" y="4061694"/>
            <a:ext cx="2841826" cy="25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9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Un rettangolo che Rompe la Simmetria: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 Definizione del Prof. R. </a:t>
            </a:r>
            <a:r>
              <a:rPr lang="it-IT" dirty="0" err="1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Partenope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576" y="5589240"/>
            <a:ext cx="73448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i="1" dirty="0" smtClean="0">
                <a:effectLst/>
                <a:latin typeface="Georgia"/>
                <a:ea typeface="Calibri"/>
                <a:cs typeface="Times New Roman"/>
              </a:rPr>
              <a:t>«Il Rettangolo Aureo è un Rettangolo capace di rompere la Simmetria, perché la sua costruzione mostra un quadrato più un altro pezzetto che vengono messi in relazione tra di loro». </a:t>
            </a:r>
            <a:endParaRPr lang="it-IT" b="1" i="1" u="sng" dirty="0"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1" y="2204864"/>
            <a:ext cx="8067959" cy="29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854" y="836712"/>
            <a:ext cx="1641696" cy="11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2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720" t="10803" r="3229"/>
          <a:stretch/>
        </p:blipFill>
        <p:spPr bwMode="auto">
          <a:xfrm>
            <a:off x="0" y="500460"/>
            <a:ext cx="9144000" cy="53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65370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A cosa mi è servito?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 Proporzioni nel Progetto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2416" y="5801720"/>
            <a:ext cx="87129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i="1" dirty="0" smtClean="0">
                <a:latin typeface="Georgia"/>
                <a:ea typeface="Calibri"/>
                <a:cs typeface="Times New Roman"/>
              </a:rPr>
              <a:t>Il mio edificio segue le proporzioni del Rettangolo Aureo, e si relaziona col Lido Comunale in Proiezione. Anche gli edifici sopra il Basamento sono posizionanti Rompendo la Simmetria secondo la Proporzione Aurea.</a:t>
            </a:r>
            <a:endParaRPr lang="it-IT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8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aniele\Desktop\Piano di Lott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" y="188640"/>
            <a:ext cx="9135910" cy="64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36296" y="7647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80312" y="7647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7747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Istruzione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20272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</a:t>
            </a:r>
            <a:r>
              <a:rPr lang="it-IT" dirty="0" smtClean="0"/>
              <a:t>erde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045" y="2937668"/>
            <a:ext cx="847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 rot="21200185">
            <a:off x="4355976" y="11340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Abitati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07516" y="30689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Spazi</a:t>
            </a:r>
          </a:p>
          <a:p>
            <a:r>
              <a:rPr lang="it-IT" dirty="0" smtClean="0"/>
              <a:t>Comuni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Strada Comunale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05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928114"/>
            <a:ext cx="8712968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φ </a:t>
            </a:r>
            <a:r>
              <a:rPr lang="it-IT" dirty="0" smtClean="0">
                <a:effectLst/>
                <a:latin typeface="Cambria Math"/>
                <a:ea typeface="Calibri"/>
                <a:cs typeface="Cambria Math"/>
              </a:rPr>
              <a:t>≅</a:t>
            </a:r>
            <a:r>
              <a:rPr lang="it-IT" dirty="0" smtClean="0">
                <a:effectLst/>
                <a:latin typeface="Georgia"/>
                <a:ea typeface="Calibri"/>
                <a:cs typeface="Calibri"/>
              </a:rPr>
              <a:t> 1,618     </a:t>
            </a:r>
            <a:r>
              <a:rPr lang="it-IT" u="sng" dirty="0" smtClean="0">
                <a:effectLst/>
                <a:latin typeface="Georgia"/>
                <a:ea typeface="Calibri"/>
                <a:cs typeface="Calibri"/>
              </a:rPr>
              <a:t>Divina Proporzione</a:t>
            </a:r>
            <a:r>
              <a:rPr lang="it-IT" dirty="0" smtClean="0">
                <a:effectLst/>
                <a:latin typeface="Georgia"/>
                <a:ea typeface="Calibri"/>
                <a:cs typeface="Calibri"/>
              </a:rPr>
              <a:t> o </a:t>
            </a:r>
            <a:r>
              <a:rPr lang="it-IT" u="sng" dirty="0" smtClean="0">
                <a:effectLst/>
                <a:latin typeface="Georgia"/>
                <a:ea typeface="Calibri"/>
                <a:cs typeface="Calibri"/>
              </a:rPr>
              <a:t>Numero d’Oro</a:t>
            </a:r>
            <a:r>
              <a:rPr lang="it-IT" dirty="0" smtClean="0">
                <a:effectLst/>
                <a:latin typeface="Georgia"/>
                <a:ea typeface="Calibri"/>
                <a:cs typeface="Calibri"/>
              </a:rPr>
              <a:t>!</a:t>
            </a:r>
            <a:endParaRPr lang="it-IT" dirty="0"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260648"/>
            <a:ext cx="8712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È  un rettangolo le cui proporzioni sono basate sulla </a:t>
            </a:r>
            <a:r>
              <a:rPr lang="it-IT" b="1" u="sng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proporzione aurea</a:t>
            </a:r>
            <a:r>
              <a:rPr lang="it-IT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. 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 flipH="1">
            <a:off x="4441729" y="4218235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60105" y="5247553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a : </a:t>
            </a:r>
            <a:r>
              <a:rPr lang="it-IT" b="1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b = 1,618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484784"/>
            <a:ext cx="5133975" cy="31877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240722" y="98072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9" name="Rettangolo 8"/>
          <p:cNvSpPr/>
          <p:nvPr/>
        </p:nvSpPr>
        <p:spPr>
          <a:xfrm>
            <a:off x="7380312" y="30786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1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832648" cy="42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Costruzione Geometrica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: Euclide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1788" y="5013176"/>
            <a:ext cx="827243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Si costruisce prima il </a:t>
            </a:r>
            <a:r>
              <a:rPr lang="it-IT" u="sng" dirty="0" smtClean="0">
                <a:effectLst/>
                <a:latin typeface="Georgia"/>
                <a:ea typeface="Calibri"/>
                <a:cs typeface="Times New Roman"/>
              </a:rPr>
              <a:t>quadrato</a:t>
            </a: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 di lato </a:t>
            </a:r>
            <a:r>
              <a:rPr lang="it-IT" b="1" u="sng" dirty="0" smtClean="0">
                <a:effectLst/>
                <a:latin typeface="Georgia"/>
                <a:ea typeface="Calibri"/>
                <a:cs typeface="Times New Roman"/>
              </a:rPr>
              <a:t>AD</a:t>
            </a:r>
            <a:endParaRPr lang="it-IT" b="1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 smtClean="0"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Poi si punta col compasso dal punto medio </a:t>
            </a:r>
            <a:r>
              <a:rPr lang="it-IT" b="1" dirty="0" smtClean="0">
                <a:effectLst/>
                <a:latin typeface="Georgia"/>
                <a:ea typeface="Calibri"/>
                <a:cs typeface="Times New Roman"/>
              </a:rPr>
              <a:t>A’</a:t>
            </a: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 fino in </a:t>
            </a:r>
            <a:r>
              <a:rPr lang="it-IT" b="1" dirty="0" smtClean="0">
                <a:effectLst/>
                <a:latin typeface="Georgia"/>
                <a:ea typeface="Calibri"/>
                <a:cs typeface="Times New Roman"/>
              </a:rPr>
              <a:t>E</a:t>
            </a: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  per trovare </a:t>
            </a:r>
            <a:r>
              <a:rPr lang="it-IT" b="1" dirty="0" smtClean="0">
                <a:effectLst/>
                <a:latin typeface="Georgia"/>
                <a:ea typeface="Calibri"/>
                <a:cs typeface="Times New Roman"/>
              </a:rPr>
              <a:t>C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Georgia"/>
                <a:ea typeface="Calibri"/>
                <a:cs typeface="Times New Roman"/>
              </a:rPr>
              <a:t>Ed ecco trovato il lato lungo</a:t>
            </a: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 </a:t>
            </a:r>
            <a:r>
              <a:rPr lang="it-IT" b="1" u="sng" dirty="0" smtClean="0">
                <a:effectLst/>
                <a:latin typeface="Georgia"/>
                <a:ea typeface="Calibri"/>
                <a:cs typeface="Times New Roman"/>
              </a:rPr>
              <a:t>DC</a:t>
            </a:r>
            <a:endParaRPr lang="it-IT" b="1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6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Costruzione Matematica: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 Secondo la successione numerica di Fibonacci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7064" y="5085184"/>
            <a:ext cx="82724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La successione è data dai numeri: 1, 1, 2, 3, 5, 8 …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 smtClean="0">
              <a:effectLst/>
              <a:latin typeface="Georg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Georgia"/>
                <a:ea typeface="Calibri"/>
                <a:cs typeface="Times New Roman"/>
              </a:rPr>
              <a:t>Si può costruire il Rettangolo Aureo, approssimato stavolta, accostando tra loro dei quadrati che hanno per lato il valore numerico dato dalla successione.</a:t>
            </a:r>
            <a:endParaRPr lang="it-IT" b="1" u="sng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8349"/>
            <a:ext cx="5135842" cy="32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2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8348"/>
            <a:ext cx="5135842" cy="32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260648"/>
            <a:ext cx="87129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Relazione con la Spirale Aurea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1417" y="5661248"/>
            <a:ext cx="827243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ffectLst/>
                <a:latin typeface="Georgia"/>
                <a:ea typeface="Calibri"/>
                <a:cs typeface="Times New Roman"/>
              </a:rPr>
              <a:t>Se si disegna una spirale, prendendo per coordinate 2 spigoli di ogni quadrato, non si otterrà una qualsiasi spirale, ma precisamente la spirale aurea.</a:t>
            </a:r>
            <a:endParaRPr lang="it-IT" b="1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94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96500"/>
            <a:ext cx="5400600" cy="342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L’Occhio di Dio: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 definizione di «Clifford </a:t>
            </a:r>
            <a:r>
              <a:rPr lang="it-IT" dirty="0" err="1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Piccoverd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».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1788" y="5537165"/>
            <a:ext cx="827243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Georgia"/>
                <a:ea typeface="Calibri"/>
                <a:cs typeface="Times New Roman"/>
              </a:rPr>
              <a:t>Altra importante Relazione è che tracciando delle DIAGONALI passanti per i quadrati, queste passano dal centro della Spirale, e rintracciano un </a:t>
            </a:r>
            <a:r>
              <a:rPr lang="it-IT" b="1" u="sng" dirty="0" smtClean="0">
                <a:latin typeface="Georgia"/>
                <a:ea typeface="Calibri"/>
                <a:cs typeface="Times New Roman"/>
              </a:rPr>
              <a:t>Punto Focale</a:t>
            </a:r>
            <a:r>
              <a:rPr lang="it-IT" dirty="0" smtClean="0">
                <a:latin typeface="Georgia"/>
                <a:ea typeface="Calibri"/>
                <a:cs typeface="Times New Roman"/>
              </a:rPr>
              <a:t> definito l’Occhio di Dio.</a:t>
            </a:r>
            <a:endParaRPr lang="it-IT" b="1" u="sng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0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5516" y="649482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Georgia"/>
                <a:ea typeface="Calibri"/>
                <a:cs typeface="Times New Roman"/>
              </a:rPr>
              <a:t>Ad esempio le </a:t>
            </a:r>
            <a:r>
              <a:rPr lang="it-IT" b="1" dirty="0" smtClean="0">
                <a:latin typeface="Georgia"/>
                <a:ea typeface="Calibri"/>
                <a:cs typeface="Times New Roman"/>
              </a:rPr>
              <a:t>Carte di Credito </a:t>
            </a:r>
            <a:r>
              <a:rPr lang="it-IT" dirty="0" smtClean="0">
                <a:latin typeface="Georgia"/>
                <a:ea typeface="Calibri"/>
                <a:cs typeface="Times New Roman"/>
              </a:rPr>
              <a:t>sono Proporzionate secondo il Rettangolo Aureo</a:t>
            </a:r>
            <a:endParaRPr lang="it-IT" dirty="0"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7" y="0"/>
            <a:ext cx="775460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Il Rettangolo più Bello?</a:t>
            </a:r>
            <a:endParaRPr lang="it-IT" b="1" u="sng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ttangolo 4"/>
          <p:cNvSpPr/>
          <p:nvPr/>
        </p:nvSpPr>
        <p:spPr>
          <a:xfrm flipH="1">
            <a:off x="4441729" y="4218235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371" y="1835150"/>
            <a:ext cx="5712188" cy="354671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8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68752" cy="42901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4672" y="6299550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ea typeface="Calibri"/>
                <a:cs typeface="Times New Roman"/>
              </a:rPr>
              <a:t>Proporzionato secondo la Successione di Fibonacci</a:t>
            </a:r>
            <a:endParaRPr lang="it-IT" dirty="0"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202964"/>
            <a:ext cx="7754605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L’esempio del Partenone</a:t>
            </a:r>
            <a:endParaRPr lang="it-IT" b="1" u="sng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371" y="1835150"/>
            <a:ext cx="5712188" cy="354671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9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09" y="0"/>
            <a:ext cx="8416291" cy="686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512" y="260648"/>
            <a:ext cx="8712968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b="1" u="sng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Bruno Munari:</a:t>
            </a:r>
            <a:r>
              <a:rPr lang="it-IT" dirty="0" smtClean="0">
                <a:solidFill>
                  <a:prstClr val="black"/>
                </a:solidFill>
                <a:latin typeface="Georgia"/>
                <a:ea typeface="Calibri"/>
                <a:cs typeface="Times New Roman"/>
              </a:rPr>
              <a:t> Proporzioni Armoniche e la Conchiglia del Nautilus</a:t>
            </a:r>
            <a:endParaRPr lang="it-IT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117" y="5013176"/>
            <a:ext cx="2286000" cy="16668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2215" y="764704"/>
            <a:ext cx="57379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Sin dai tempi più antichi, dagli egiziani ai </a:t>
            </a:r>
            <a:r>
              <a:rPr lang="it-IT" dirty="0" smtClean="0"/>
              <a:t>frattali</a:t>
            </a:r>
            <a:r>
              <a:rPr lang="it-IT" dirty="0"/>
              <a:t>, </a:t>
            </a:r>
            <a:r>
              <a:rPr lang="it-IT" dirty="0" smtClean="0"/>
              <a:t>è stata utilizzata la proporzione </a:t>
            </a:r>
            <a:r>
              <a:rPr lang="it-IT" dirty="0"/>
              <a:t>divina </a:t>
            </a:r>
            <a:r>
              <a:rPr lang="it-IT" dirty="0" smtClean="0"/>
              <a:t>per </a:t>
            </a:r>
            <a:r>
              <a:rPr lang="it-IT" dirty="0"/>
              <a:t>ottenere una </a:t>
            </a:r>
            <a:r>
              <a:rPr lang="it-IT" u="sng" dirty="0"/>
              <a:t>dimensione armonica delle </a:t>
            </a:r>
            <a:r>
              <a:rPr lang="it-IT" u="sng" dirty="0" smtClean="0"/>
              <a:t>cose</a:t>
            </a:r>
            <a:r>
              <a:rPr lang="it-IT" dirty="0" smtClean="0"/>
              <a:t>, in ogni campo: </a:t>
            </a:r>
          </a:p>
          <a:p>
            <a:r>
              <a:rPr lang="it-IT" dirty="0" smtClean="0"/>
              <a:t>dalla </a:t>
            </a:r>
            <a:r>
              <a:rPr lang="it-IT" dirty="0"/>
              <a:t>geometria all'architettura, </a:t>
            </a:r>
            <a:r>
              <a:rPr lang="it-IT" dirty="0" smtClean="0"/>
              <a:t>e</a:t>
            </a:r>
          </a:p>
          <a:p>
            <a:r>
              <a:rPr lang="it-IT" dirty="0" smtClean="0"/>
              <a:t>dalla </a:t>
            </a:r>
            <a:r>
              <a:rPr lang="it-IT" dirty="0"/>
              <a:t>pittura  alla </a:t>
            </a:r>
            <a:r>
              <a:rPr lang="it-IT" dirty="0" smtClean="0"/>
              <a:t>musica.</a:t>
            </a:r>
          </a:p>
          <a:p>
            <a:endParaRPr lang="it-IT" dirty="0"/>
          </a:p>
          <a:p>
            <a:r>
              <a:rPr lang="it-IT" dirty="0" smtClean="0"/>
              <a:t>Esempi ne sono:</a:t>
            </a:r>
          </a:p>
          <a:p>
            <a:r>
              <a:rPr lang="it-IT" dirty="0" smtClean="0"/>
              <a:t>La piramide di Cleope,</a:t>
            </a:r>
          </a:p>
          <a:p>
            <a:r>
              <a:rPr lang="it-IT" dirty="0" smtClean="0"/>
              <a:t>I megaliti di </a:t>
            </a:r>
            <a:r>
              <a:rPr lang="it-IT" dirty="0" err="1" smtClean="0"/>
              <a:t>Stonege</a:t>
            </a:r>
            <a:r>
              <a:rPr lang="it-IT" dirty="0" smtClean="0"/>
              <a:t>,</a:t>
            </a:r>
            <a:endParaRPr lang="it-IT" dirty="0"/>
          </a:p>
          <a:p>
            <a:r>
              <a:rPr lang="it-IT" dirty="0" smtClean="0"/>
              <a:t>Quadri Rinascimentali,</a:t>
            </a:r>
          </a:p>
          <a:p>
            <a:r>
              <a:rPr lang="it-IT" dirty="0" smtClean="0"/>
              <a:t>La Musica di</a:t>
            </a:r>
          </a:p>
          <a:p>
            <a:r>
              <a:rPr lang="it-IT" dirty="0" smtClean="0"/>
              <a:t>Beethoven,</a:t>
            </a:r>
          </a:p>
          <a:p>
            <a:r>
              <a:rPr lang="it-IT" dirty="0" smtClean="0"/>
              <a:t>ecc..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1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495</Words>
  <Application>Microsoft Office PowerPoint</Application>
  <PresentationFormat>Presentazione su schermo (4:3)</PresentationFormat>
  <Paragraphs>62</Paragraphs>
  <Slides>14</Slides>
  <Notes>4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Il Rettangolo Aureo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Rettangolo Aureo</dc:title>
  <dc:creator>Daniele</dc:creator>
  <cp:lastModifiedBy>Cecilia Polidori</cp:lastModifiedBy>
  <cp:revision>30</cp:revision>
  <dcterms:created xsi:type="dcterms:W3CDTF">2011-11-20T16:58:57Z</dcterms:created>
  <dcterms:modified xsi:type="dcterms:W3CDTF">2011-11-20T17:00:34Z</dcterms:modified>
</cp:coreProperties>
</file>